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876052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200519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EA26A2-577E-44CB-9B9D-78BC0AB72DE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40050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2296280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EA26A2-577E-44CB-9B9D-78BC0AB72DE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2509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3428647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3515022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673856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580127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1557233-5AC0-4CF0-9F15-D26EAB05B15C}" type="datetimeFigureOut">
              <a:rPr lang="en-US" smtClean="0"/>
              <a:t>6/12/2020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251080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309528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557233-5AC0-4CF0-9F15-D26EAB05B15C}" type="datetimeFigureOut">
              <a:rPr lang="en-US" smtClean="0"/>
              <a:t>6/12/2020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237102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557233-5AC0-4CF0-9F15-D26EAB05B15C}" type="datetimeFigureOut">
              <a:rPr lang="en-US" smtClean="0"/>
              <a:t>6/12/2020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1755541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57233-5AC0-4CF0-9F15-D26EAB05B15C}" type="datetimeFigureOut">
              <a:rPr lang="en-US" smtClean="0"/>
              <a:t>6/12/2020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3996614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266209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1557233-5AC0-4CF0-9F15-D26EAB05B15C}" type="datetimeFigureOut">
              <a:rPr lang="en-US" smtClean="0"/>
              <a:t>6/12/2020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EA26A2-577E-44CB-9B9D-78BC0AB72DE8}" type="slidenum">
              <a:rPr lang="en-US" smtClean="0"/>
              <a:t>‹#›</a:t>
            </a:fld>
            <a:endParaRPr lang="en-US"/>
          </a:p>
        </p:txBody>
      </p:sp>
    </p:spTree>
    <p:extLst>
      <p:ext uri="{BB962C8B-B14F-4D97-AF65-F5344CB8AC3E}">
        <p14:creationId xmlns:p14="http://schemas.microsoft.com/office/powerpoint/2010/main" val="207589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557233-5AC0-4CF0-9F15-D26EAB05B15C}" type="datetimeFigureOut">
              <a:rPr lang="en-US" smtClean="0"/>
              <a:t>6/12/2020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EA26A2-577E-44CB-9B9D-78BC0AB72DE8}" type="slidenum">
              <a:rPr lang="en-US" smtClean="0"/>
              <a:t>‹#›</a:t>
            </a:fld>
            <a:endParaRPr lang="en-US"/>
          </a:p>
        </p:txBody>
      </p:sp>
    </p:spTree>
    <p:extLst>
      <p:ext uri="{BB962C8B-B14F-4D97-AF65-F5344CB8AC3E}">
        <p14:creationId xmlns:p14="http://schemas.microsoft.com/office/powerpoint/2010/main" val="2892964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9315" y="2062888"/>
            <a:ext cx="9144000" cy="2387600"/>
          </a:xfrm>
        </p:spPr>
        <p:txBody>
          <a:bodyPr>
            <a:normAutofit fontScale="90000"/>
          </a:bodyPr>
          <a:lstStyle/>
          <a:p>
            <a:pPr rtl="1"/>
            <a:r>
              <a:rPr lang="ar-SA" b="1" dirty="0"/>
              <a:t>الدوافع </a:t>
            </a:r>
            <a:r>
              <a:rPr lang="ar-SA" b="1" dirty="0" smtClean="0"/>
              <a:t>والسلوك</a:t>
            </a:r>
            <a:r>
              <a:rPr lang="ar-IQ" b="1" dirty="0" smtClean="0"/>
              <a:t/>
            </a:r>
            <a:br>
              <a:rPr lang="ar-IQ" b="1" dirty="0" smtClean="0"/>
            </a:br>
            <a:r>
              <a:rPr lang="ar-SA" b="1" dirty="0" smtClean="0"/>
              <a:t> </a:t>
            </a:r>
            <a:r>
              <a:rPr lang="en-US" b="1" dirty="0"/>
              <a:t>Motives and Behavior</a:t>
            </a:r>
            <a:r>
              <a:rPr lang="ar-SA" b="1" dirty="0"/>
              <a:t> </a:t>
            </a:r>
            <a:r>
              <a:rPr lang="en-US" dirty="0"/>
              <a:t/>
            </a:r>
            <a:br>
              <a:rPr lang="en-US" dirty="0"/>
            </a:br>
            <a:endParaRPr lang="en-US" dirty="0"/>
          </a:p>
        </p:txBody>
      </p:sp>
    </p:spTree>
    <p:extLst>
      <p:ext uri="{BB962C8B-B14F-4D97-AF65-F5344CB8AC3E}">
        <p14:creationId xmlns:p14="http://schemas.microsoft.com/office/powerpoint/2010/main" val="3116908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SA" sz="2400" dirty="0" smtClean="0">
                <a:latin typeface="Simplified Arabic" panose="02020603050405020304" pitchFamily="18" charset="-78"/>
                <a:cs typeface="Simplified Arabic" panose="02020603050405020304" pitchFamily="18" charset="-78"/>
              </a:rPr>
              <a:t>تمت </a:t>
            </a:r>
            <a:r>
              <a:rPr lang="ar-SA" sz="2400" dirty="0">
                <a:latin typeface="Simplified Arabic" panose="02020603050405020304" pitchFamily="18" charset="-78"/>
                <a:cs typeface="Simplified Arabic" panose="02020603050405020304" pitchFamily="18" charset="-78"/>
              </a:rPr>
              <a:t>الاشارة سابقا الى ان الدافع عبارة عن " </a:t>
            </a:r>
            <a:r>
              <a:rPr lang="ar-SA" sz="2400" u="sng" dirty="0">
                <a:solidFill>
                  <a:srgbClr val="00B0F0"/>
                </a:solidFill>
                <a:latin typeface="Simplified Arabic" panose="02020603050405020304" pitchFamily="18" charset="-78"/>
                <a:cs typeface="Simplified Arabic" panose="02020603050405020304" pitchFamily="18" charset="-78"/>
              </a:rPr>
              <a:t>الرغبة في هدف له قيمة بالنسبة للفرد</a:t>
            </a:r>
            <a:r>
              <a:rPr lang="ar-SA" sz="2400" dirty="0">
                <a:latin typeface="Simplified Arabic" panose="02020603050405020304" pitchFamily="18" charset="-78"/>
                <a:cs typeface="Simplified Arabic" panose="02020603050405020304" pitchFamily="18" charset="-78"/>
              </a:rPr>
              <a:t>." هذا الهدف و غيره من الاهداف التى نمتلكها </a:t>
            </a:r>
            <a:r>
              <a:rPr lang="ar-SA" sz="2400" u="sng" dirty="0">
                <a:latin typeface="Simplified Arabic" panose="02020603050405020304" pitchFamily="18" charset="-78"/>
                <a:cs typeface="Simplified Arabic" panose="02020603050405020304" pitchFamily="18" charset="-78"/>
              </a:rPr>
              <a:t>نكتسبها من خلال خبرات التعلم</a:t>
            </a:r>
            <a:r>
              <a:rPr lang="ar-SA" sz="2400" dirty="0">
                <a:latin typeface="Simplified Arabic" panose="02020603050405020304" pitchFamily="18" charset="-78"/>
                <a:cs typeface="Simplified Arabic" panose="02020603050405020304" pitchFamily="18" charset="-78"/>
              </a:rPr>
              <a:t> التى تعرضنا لها في حياتنا.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وهذه </a:t>
            </a:r>
            <a:r>
              <a:rPr lang="ar-SA" sz="2400" dirty="0">
                <a:latin typeface="Simplified Arabic" panose="02020603050405020304" pitchFamily="18" charset="-78"/>
                <a:cs typeface="Simplified Arabic" panose="02020603050405020304" pitchFamily="18" charset="-78"/>
              </a:rPr>
              <a:t>الخبرات قد تكون </a:t>
            </a:r>
            <a:r>
              <a:rPr lang="ar-SA" sz="2400" u="sng" dirty="0">
                <a:latin typeface="Simplified Arabic" panose="02020603050405020304" pitchFamily="18" charset="-78"/>
                <a:cs typeface="Simplified Arabic" panose="02020603050405020304" pitchFamily="18" charset="-78"/>
              </a:rPr>
              <a:t>بعضها مشابهة</a:t>
            </a:r>
            <a:r>
              <a:rPr lang="ar-SA" sz="2400" dirty="0">
                <a:latin typeface="Simplified Arabic" panose="02020603050405020304" pitchFamily="18" charset="-78"/>
                <a:cs typeface="Simplified Arabic" panose="02020603050405020304" pitchFamily="18" charset="-78"/>
              </a:rPr>
              <a:t> و</a:t>
            </a:r>
            <a:r>
              <a:rPr lang="ar-SA" sz="2400" u="sng" dirty="0">
                <a:latin typeface="Simplified Arabic" panose="02020603050405020304" pitchFamily="18" charset="-78"/>
                <a:cs typeface="Simplified Arabic" panose="02020603050405020304" pitchFamily="18" charset="-78"/>
              </a:rPr>
              <a:t>بعضها مختلفة</a:t>
            </a:r>
            <a:r>
              <a:rPr lang="ar-SA" sz="2400" dirty="0">
                <a:latin typeface="Simplified Arabic" panose="02020603050405020304" pitchFamily="18" charset="-78"/>
                <a:cs typeface="Simplified Arabic" panose="02020603050405020304" pitchFamily="18" charset="-78"/>
              </a:rPr>
              <a:t> لما تعرض له الاخرين من اعضاء المجتمع الواحد. ولكن ومع هذا الاختلاف بين البشر في خبراتهم التي يكتسبوها، </a:t>
            </a:r>
            <a:r>
              <a:rPr lang="ar-IQ" sz="2400" u="sng" dirty="0" smtClean="0">
                <a:latin typeface="Simplified Arabic" panose="02020603050405020304" pitchFamily="18" charset="-78"/>
                <a:cs typeface="Simplified Arabic" panose="02020603050405020304" pitchFamily="18" charset="-78"/>
              </a:rPr>
              <a:t>فنحن </a:t>
            </a:r>
            <a:r>
              <a:rPr lang="ar-SA" sz="2400" u="sng" dirty="0" smtClean="0">
                <a:latin typeface="Simplified Arabic" panose="02020603050405020304" pitchFamily="18" charset="-78"/>
                <a:cs typeface="Simplified Arabic" panose="02020603050405020304" pitchFamily="18" charset="-78"/>
              </a:rPr>
              <a:t>البشر </a:t>
            </a:r>
            <a:r>
              <a:rPr lang="ar-SA" sz="2400" u="sng" dirty="0">
                <a:latin typeface="Simplified Arabic" panose="02020603050405020304" pitchFamily="18" charset="-78"/>
                <a:cs typeface="Simplified Arabic" panose="02020603050405020304" pitchFamily="18" charset="-78"/>
              </a:rPr>
              <a:t>نمتلك تقريبا نفس الدوافع الاجتماعية</a:t>
            </a:r>
            <a:r>
              <a:rPr lang="ar-SA" sz="2400" dirty="0">
                <a:latin typeface="Simplified Arabic" panose="02020603050405020304" pitchFamily="18" charset="-78"/>
                <a:cs typeface="Simplified Arabic" panose="02020603050405020304" pitchFamily="18" charset="-78"/>
              </a:rPr>
              <a:t> - والتى تم ذكر بعضها آنفاً- ومع هذه الحقيقة، فان </a:t>
            </a:r>
            <a:r>
              <a:rPr lang="ar-SA" sz="2400" u="sng" dirty="0">
                <a:latin typeface="Simplified Arabic" panose="02020603050405020304" pitchFamily="18" charset="-78"/>
                <a:cs typeface="Simplified Arabic" panose="02020603050405020304" pitchFamily="18" charset="-78"/>
              </a:rPr>
              <a:t>هناك حقيقة اخرى</a:t>
            </a:r>
            <a:r>
              <a:rPr lang="ar-SA" sz="2400" dirty="0">
                <a:latin typeface="Simplified Arabic" panose="02020603050405020304" pitchFamily="18" charset="-78"/>
                <a:cs typeface="Simplified Arabic" panose="02020603050405020304" pitchFamily="18" charset="-78"/>
              </a:rPr>
              <a:t> اكيدة ويجب ان لا تغيب عن اذهاننا وهي </a:t>
            </a:r>
            <a:r>
              <a:rPr lang="ar-SA" sz="2400" u="sng" dirty="0">
                <a:latin typeface="Simplified Arabic" panose="02020603050405020304" pitchFamily="18" charset="-78"/>
                <a:cs typeface="Simplified Arabic" panose="02020603050405020304" pitchFamily="18" charset="-78"/>
              </a:rPr>
              <a:t>عدم وجود اثنين من البشر يتصرفون بطريقة واحدة متشابهة</a:t>
            </a:r>
            <a:r>
              <a:rPr lang="ar-SA" sz="2400" dirty="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السؤال </a:t>
            </a:r>
            <a:r>
              <a:rPr lang="ar-SA" sz="2400" dirty="0">
                <a:latin typeface="Simplified Arabic" panose="02020603050405020304" pitchFamily="18" charset="-78"/>
                <a:cs typeface="Simplified Arabic" panose="02020603050405020304" pitchFamily="18" charset="-78"/>
              </a:rPr>
              <a:t>الذي يمكن طرحه هنا هو: </a:t>
            </a:r>
            <a:r>
              <a:rPr lang="ar-SA" sz="2400" u="sng" dirty="0">
                <a:solidFill>
                  <a:srgbClr val="FF0000"/>
                </a:solidFill>
                <a:latin typeface="Simplified Arabic" panose="02020603050405020304" pitchFamily="18" charset="-78"/>
                <a:cs typeface="Simplified Arabic" panose="02020603050405020304" pitchFamily="18" charset="-78"/>
              </a:rPr>
              <a:t>لماذا هذا الاختلاف في التصرف؟ </a:t>
            </a:r>
            <a:endParaRPr lang="en-US" sz="2400" u="sng" dirty="0">
              <a:solidFill>
                <a:srgbClr val="FF0000"/>
              </a:solidFill>
              <a:latin typeface="Simplified Arabic" panose="02020603050405020304" pitchFamily="18" charset="-78"/>
              <a:cs typeface="Simplified Arabic" panose="02020603050405020304" pitchFamily="18" charset="-78"/>
            </a:endParaRPr>
          </a:p>
          <a:p>
            <a:pPr marL="0" indent="0" algn="just" rtl="1">
              <a:buNone/>
            </a:pPr>
            <a:endParaRPr lang="en-US" dirty="0"/>
          </a:p>
        </p:txBody>
      </p:sp>
    </p:spTree>
    <p:extLst>
      <p:ext uri="{BB962C8B-B14F-4D97-AF65-F5344CB8AC3E}">
        <p14:creationId xmlns:p14="http://schemas.microsoft.com/office/powerpoint/2010/main" val="334929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0869" y="1645920"/>
            <a:ext cx="9453743" cy="4265302"/>
          </a:xfrm>
        </p:spPr>
        <p:txBody>
          <a:bodyPr>
            <a:noAutofit/>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1. </a:t>
            </a:r>
            <a:r>
              <a:rPr lang="ar-SA" sz="2400" b="1" dirty="0" smtClean="0">
                <a:solidFill>
                  <a:srgbClr val="00B0F0"/>
                </a:solidFill>
                <a:latin typeface="Simplified Arabic" panose="02020603050405020304" pitchFamily="18" charset="-78"/>
                <a:cs typeface="Simplified Arabic" panose="02020603050405020304" pitchFamily="18" charset="-78"/>
              </a:rPr>
              <a:t>شدة </a:t>
            </a:r>
            <a:r>
              <a:rPr lang="ar-SA" sz="2400" b="1" dirty="0">
                <a:solidFill>
                  <a:srgbClr val="00B0F0"/>
                </a:solidFill>
                <a:latin typeface="Simplified Arabic" panose="02020603050405020304" pitchFamily="18" charset="-78"/>
                <a:cs typeface="Simplified Arabic" panose="02020603050405020304" pitchFamily="18" charset="-78"/>
              </a:rPr>
              <a:t>الدافع واهدافه </a:t>
            </a:r>
            <a:r>
              <a:rPr lang="en-US" sz="2400" b="1" dirty="0">
                <a:solidFill>
                  <a:srgbClr val="00B0F0"/>
                </a:solidFill>
                <a:latin typeface="Simplified Arabic" panose="02020603050405020304" pitchFamily="18" charset="-78"/>
                <a:cs typeface="Simplified Arabic" panose="02020603050405020304" pitchFamily="18" charset="-78"/>
              </a:rPr>
              <a:t>Motive strengths and motive targets</a:t>
            </a:r>
            <a:r>
              <a:rPr lang="ar-SA" sz="2400" b="1" dirty="0">
                <a:solidFill>
                  <a:srgbClr val="00B0F0"/>
                </a:solidFill>
                <a:latin typeface="Simplified Arabic" panose="02020603050405020304" pitchFamily="18" charset="-78"/>
                <a:cs typeface="Simplified Arabic" panose="02020603050405020304" pitchFamily="18" charset="-78"/>
              </a:rPr>
              <a:t> </a:t>
            </a:r>
            <a:endParaRPr lang="en-US" sz="2400" b="1" dirty="0">
              <a:solidFill>
                <a:srgbClr val="00B0F0"/>
              </a:solidFill>
              <a:latin typeface="Simplified Arabic" panose="02020603050405020304" pitchFamily="18" charset="-78"/>
              <a:cs typeface="Simplified Arabic" panose="02020603050405020304" pitchFamily="18" charset="-78"/>
            </a:endParaRPr>
          </a:p>
          <a:p>
            <a:pPr marL="0" indent="0" algn="just" rtl="1">
              <a:buNone/>
            </a:pPr>
            <a:r>
              <a:rPr lang="ar-SA" sz="2400" dirty="0">
                <a:latin typeface="Simplified Arabic" panose="02020603050405020304" pitchFamily="18" charset="-78"/>
                <a:cs typeface="Simplified Arabic" panose="02020603050405020304" pitchFamily="18" charset="-78"/>
              </a:rPr>
              <a:t>احد الاسباب التى تجعلنا نحن البشر نتغاير و بشكل كبير في سلوكيتنا </a:t>
            </a:r>
            <a:r>
              <a:rPr lang="ar-IQ" sz="2400" dirty="0" smtClean="0">
                <a:latin typeface="Simplified Arabic" panose="02020603050405020304" pitchFamily="18" charset="-78"/>
                <a:cs typeface="Simplified Arabic" panose="02020603050405020304" pitchFamily="18" charset="-78"/>
              </a:rPr>
              <a:t>ر</a:t>
            </a:r>
            <a:r>
              <a:rPr lang="ar-SA" sz="2400" dirty="0" smtClean="0">
                <a:latin typeface="Simplified Arabic" panose="02020603050405020304" pitchFamily="18" charset="-78"/>
                <a:cs typeface="Simplified Arabic" panose="02020603050405020304" pitchFamily="18" charset="-78"/>
              </a:rPr>
              <a:t>غم </a:t>
            </a:r>
            <a:r>
              <a:rPr lang="ar-IQ" sz="2400" dirty="0" smtClean="0">
                <a:latin typeface="Simplified Arabic" panose="02020603050405020304" pitchFamily="18" charset="-78"/>
                <a:cs typeface="Simplified Arabic" panose="02020603050405020304" pitchFamily="18" charset="-78"/>
              </a:rPr>
              <a:t>ا</a:t>
            </a:r>
            <a:r>
              <a:rPr lang="ar-SA" sz="2400" dirty="0" smtClean="0">
                <a:latin typeface="Simplified Arabic" panose="02020603050405020304" pitchFamily="18" charset="-78"/>
                <a:cs typeface="Simplified Arabic" panose="02020603050405020304" pitchFamily="18" charset="-78"/>
              </a:rPr>
              <a:t>ننا </a:t>
            </a:r>
            <a:r>
              <a:rPr lang="ar-SA" sz="2400" dirty="0">
                <a:latin typeface="Simplified Arabic" panose="02020603050405020304" pitchFamily="18" charset="-78"/>
                <a:cs typeface="Simplified Arabic" panose="02020603050405020304" pitchFamily="18" charset="-78"/>
              </a:rPr>
              <a:t>نمتلك نفس الدوافع تقريبا. هو </a:t>
            </a:r>
            <a:r>
              <a:rPr lang="ar-SA" sz="2400" u="sng" dirty="0">
                <a:latin typeface="Simplified Arabic" panose="02020603050405020304" pitchFamily="18" charset="-78"/>
                <a:cs typeface="Simplified Arabic" panose="02020603050405020304" pitchFamily="18" charset="-78"/>
              </a:rPr>
              <a:t>امتلاك كل منا </a:t>
            </a:r>
            <a:r>
              <a:rPr lang="ar-SA" sz="2400" u="sng" dirty="0" smtClean="0">
                <a:latin typeface="Simplified Arabic" panose="02020603050405020304" pitchFamily="18" charset="-78"/>
                <a:cs typeface="Simplified Arabic" panose="02020603050405020304" pitchFamily="18" charset="-78"/>
              </a:rPr>
              <a:t>سلم </a:t>
            </a:r>
            <a:r>
              <a:rPr lang="ar-SA" sz="2400" u="sng" dirty="0">
                <a:latin typeface="Simplified Arabic" panose="02020603050405020304" pitchFamily="18" charset="-78"/>
                <a:cs typeface="Simplified Arabic" panose="02020603050405020304" pitchFamily="18" charset="-78"/>
              </a:rPr>
              <a:t>لاولوية الدوافع</a:t>
            </a:r>
            <a:r>
              <a:rPr lang="ar-SA" sz="2400" dirty="0">
                <a:latin typeface="Simplified Arabic" panose="02020603050405020304" pitchFamily="18" charset="-78"/>
                <a:cs typeface="Simplified Arabic" panose="02020603050405020304" pitchFamily="18" charset="-78"/>
              </a:rPr>
              <a:t> التى لدينا، فبعضنا يضع دافع معين في قمة الهرم أي له </a:t>
            </a:r>
            <a:r>
              <a:rPr lang="ar-SA" sz="2400" dirty="0" smtClean="0">
                <a:latin typeface="Simplified Arabic" panose="02020603050405020304" pitchFamily="18" charset="-78"/>
                <a:cs typeface="Simplified Arabic" panose="02020603050405020304" pitchFamily="18" charset="-78"/>
              </a:rPr>
              <a:t>الاولوية</a:t>
            </a:r>
            <a:r>
              <a:rPr lang="ar-IQ"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بينما </a:t>
            </a:r>
            <a:r>
              <a:rPr lang="ar-SA" sz="2400" dirty="0">
                <a:latin typeface="Simplified Arabic" panose="02020603050405020304" pitchFamily="18" charset="-78"/>
                <a:cs typeface="Simplified Arabic" panose="02020603050405020304" pitchFamily="18" charset="-78"/>
              </a:rPr>
              <a:t>يضع شخص اخر نفس الدافع في درجة ادنى. </a:t>
            </a:r>
            <a:r>
              <a:rPr lang="ar-SA" sz="2400" dirty="0" smtClean="0">
                <a:latin typeface="Simplified Arabic" panose="02020603050405020304" pitchFamily="18" charset="-78"/>
                <a:cs typeface="Simplified Arabic" panose="02020603050405020304" pitchFamily="18" charset="-78"/>
              </a:rPr>
              <a:t>ترتيبنا </a:t>
            </a:r>
            <a:r>
              <a:rPr lang="ar-SA" sz="2400" dirty="0">
                <a:latin typeface="Simplified Arabic" panose="02020603050405020304" pitchFamily="18" charset="-78"/>
                <a:cs typeface="Simplified Arabic" panose="02020603050405020304" pitchFamily="18" charset="-78"/>
              </a:rPr>
              <a:t>للدوافع حسب اهميتها يعني مدى </a:t>
            </a:r>
            <a:r>
              <a:rPr lang="ar-SA" sz="2400" dirty="0" smtClean="0">
                <a:latin typeface="Simplified Arabic" panose="02020603050405020304" pitchFamily="18" charset="-78"/>
                <a:cs typeface="Simplified Arabic" panose="02020603050405020304" pitchFamily="18" charset="-78"/>
              </a:rPr>
              <a:t>أهمية </a:t>
            </a:r>
            <a:r>
              <a:rPr lang="ar-SA" sz="2400" dirty="0">
                <a:latin typeface="Simplified Arabic" panose="02020603050405020304" pitchFamily="18" charset="-78"/>
                <a:cs typeface="Simplified Arabic" panose="02020603050405020304" pitchFamily="18" charset="-78"/>
              </a:rPr>
              <a:t>كل دافع بالنسبة </a:t>
            </a:r>
            <a:r>
              <a:rPr lang="ar-SA" sz="2400" dirty="0" smtClean="0">
                <a:latin typeface="Simplified Arabic" panose="02020603050405020304" pitchFamily="18" charset="-78"/>
                <a:cs typeface="Simplified Arabic" panose="02020603050405020304" pitchFamily="18" charset="-78"/>
              </a:rPr>
              <a:t>لنا</a:t>
            </a:r>
            <a:r>
              <a:rPr lang="ar-IQ" sz="2400" dirty="0" smtClean="0">
                <a:latin typeface="Simplified Arabic" panose="02020603050405020304" pitchFamily="18" charset="-78"/>
                <a:cs typeface="Simplified Arabic" panose="02020603050405020304" pitchFamily="18" charset="-78"/>
              </a:rPr>
              <a:t>، وهذه القضية تعبر عن نفسها </a:t>
            </a:r>
            <a:r>
              <a:rPr lang="ar-SA" sz="2400" dirty="0" smtClean="0">
                <a:latin typeface="Simplified Arabic" panose="02020603050405020304" pitchFamily="18" charset="-78"/>
                <a:cs typeface="Simplified Arabic" panose="02020603050405020304" pitchFamily="18" charset="-78"/>
              </a:rPr>
              <a:t>من </a:t>
            </a:r>
            <a:r>
              <a:rPr lang="ar-SA" sz="2400" dirty="0">
                <a:latin typeface="Simplified Arabic" panose="02020603050405020304" pitchFamily="18" charset="-78"/>
                <a:cs typeface="Simplified Arabic" panose="02020603050405020304" pitchFamily="18" charset="-78"/>
              </a:rPr>
              <a:t>خلال </a:t>
            </a:r>
            <a:r>
              <a:rPr lang="ar-IQ" sz="2400" dirty="0" smtClean="0">
                <a:latin typeface="Simplified Arabic" panose="02020603050405020304" pitchFamily="18" charset="-78"/>
                <a:cs typeface="Simplified Arabic" panose="02020603050405020304" pitchFamily="18" charset="-78"/>
              </a:rPr>
              <a:t>سلوكنا </a:t>
            </a:r>
            <a:r>
              <a:rPr lang="ar-SA" sz="2400" dirty="0" smtClean="0">
                <a:latin typeface="Simplified Arabic" panose="02020603050405020304" pitchFamily="18" charset="-78"/>
                <a:cs typeface="Simplified Arabic" panose="02020603050405020304" pitchFamily="18" charset="-78"/>
              </a:rPr>
              <a:t>الذي </a:t>
            </a:r>
            <a:r>
              <a:rPr lang="ar-SA" sz="2400" dirty="0">
                <a:latin typeface="Simplified Arabic" panose="02020603050405020304" pitchFamily="18" charset="-78"/>
                <a:cs typeface="Simplified Arabic" panose="02020603050405020304" pitchFamily="18" charset="-78"/>
              </a:rPr>
              <a:t>يهدف غالبا الى اشباع دوافعنا الاكثر </a:t>
            </a:r>
            <a:r>
              <a:rPr lang="ar-SA" sz="2400" dirty="0" smtClean="0">
                <a:latin typeface="Simplified Arabic" panose="02020603050405020304" pitchFamily="18" charset="-78"/>
                <a:cs typeface="Simplified Arabic" panose="02020603050405020304" pitchFamily="18" charset="-78"/>
              </a:rPr>
              <a:t>اهمية</a:t>
            </a:r>
            <a:r>
              <a:rPr lang="ar-IQ"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البداية، ثم بعد ذلك اشباع الدوافع الاقل اهمية وهكذا. </a:t>
            </a:r>
            <a:r>
              <a:rPr lang="ar-SA" sz="2400" dirty="0" smtClean="0">
                <a:latin typeface="Simplified Arabic" panose="02020603050405020304" pitchFamily="18" charset="-78"/>
                <a:cs typeface="Simplified Arabic" panose="02020603050405020304" pitchFamily="18" charset="-78"/>
              </a:rPr>
              <a:t>ان </a:t>
            </a:r>
            <a:r>
              <a:rPr lang="ar-SA" sz="2400" dirty="0">
                <a:latin typeface="Simplified Arabic" panose="02020603050405020304" pitchFamily="18" charset="-78"/>
                <a:cs typeface="Simplified Arabic" panose="02020603050405020304" pitchFamily="18" charset="-78"/>
              </a:rPr>
              <a:t>سلم الاوليات الذي نرتب من خلاله دوافعنا </a:t>
            </a:r>
            <a:r>
              <a:rPr lang="ar-SA" sz="2400" dirty="0" smtClean="0">
                <a:latin typeface="Simplified Arabic" panose="02020603050405020304" pitchFamily="18" charset="-78"/>
                <a:cs typeface="Simplified Arabic" panose="02020603050405020304" pitchFamily="18" charset="-78"/>
              </a:rPr>
              <a:t>هو</a:t>
            </a:r>
            <a:r>
              <a:rPr lang="ar-IQ" sz="2400" dirty="0" smtClean="0">
                <a:latin typeface="Simplified Arabic" panose="02020603050405020304" pitchFamily="18" charset="-78"/>
                <a:cs typeface="Simplified Arabic" panose="02020603050405020304" pitchFamily="18" charset="-78"/>
              </a:rPr>
              <a:t> ليس</a:t>
            </a:r>
            <a:r>
              <a:rPr lang="ar-SA" sz="2400" dirty="0" smtClean="0">
                <a:latin typeface="Simplified Arabic" panose="02020603050405020304" pitchFamily="18" charset="-78"/>
                <a:cs typeface="Simplified Arabic" panose="02020603050405020304" pitchFamily="18" charset="-78"/>
              </a:rPr>
              <a:t> المسيطر </a:t>
            </a:r>
            <a:r>
              <a:rPr lang="ar-SA" sz="2400" dirty="0">
                <a:latin typeface="Simplified Arabic" panose="02020603050405020304" pitchFamily="18" charset="-78"/>
                <a:cs typeface="Simplified Arabic" panose="02020603050405020304" pitchFamily="18" charset="-78"/>
              </a:rPr>
              <a:t>الوحيد على سلوكنا. فنحن لسنا دائما معتمدين على الاخرين مثلا او عدوانين او </a:t>
            </a:r>
            <a:r>
              <a:rPr lang="ar-SA" sz="2400" dirty="0" smtClean="0">
                <a:latin typeface="Simplified Arabic" panose="02020603050405020304" pitchFamily="18" charset="-78"/>
                <a:cs typeface="Simplified Arabic" panose="02020603050405020304" pitchFamily="18" charset="-78"/>
              </a:rPr>
              <a:t>مستقلين...</a:t>
            </a:r>
            <a:r>
              <a:rPr lang="ar-SA" sz="2400" dirty="0">
                <a:latin typeface="Simplified Arabic" panose="02020603050405020304" pitchFamily="18" charset="-78"/>
                <a:cs typeface="Simplified Arabic" panose="02020603050405020304" pitchFamily="18" charset="-78"/>
              </a:rPr>
              <a:t>الخ. بل على </a:t>
            </a:r>
            <a:r>
              <a:rPr lang="ar-SA" sz="2400" dirty="0" smtClean="0">
                <a:latin typeface="Simplified Arabic" panose="02020603050405020304" pitchFamily="18" charset="-78"/>
                <a:cs typeface="Simplified Arabic" panose="02020603050405020304" pitchFamily="18" charset="-78"/>
              </a:rPr>
              <a:t>العكس</a:t>
            </a:r>
            <a:r>
              <a:rPr lang="ar-IQ" sz="2400" dirty="0" smtClean="0">
                <a:latin typeface="Simplified Arabic" panose="02020603050405020304" pitchFamily="18" charset="-78"/>
                <a:cs typeface="Simplified Arabic" panose="02020603050405020304" pitchFamily="18" charset="-78"/>
              </a:rPr>
              <a:t>، </a:t>
            </a:r>
            <a:r>
              <a:rPr lang="ar-SA" sz="2400" u="sng" dirty="0" smtClean="0">
                <a:latin typeface="Simplified Arabic" panose="02020603050405020304" pitchFamily="18" charset="-78"/>
                <a:cs typeface="Simplified Arabic" panose="02020603050405020304" pitchFamily="18" charset="-78"/>
              </a:rPr>
              <a:t>فاننا </a:t>
            </a:r>
            <a:r>
              <a:rPr lang="ar-SA" sz="2400" u="sng" dirty="0">
                <a:latin typeface="Simplified Arabic" panose="02020603050405020304" pitchFamily="18" charset="-78"/>
                <a:cs typeface="Simplified Arabic" panose="02020603050405020304" pitchFamily="18" charset="-78"/>
              </a:rPr>
              <a:t>نتصرف بطرق مختلفة باختلاف الاشخاص المحيطين بنا</a:t>
            </a:r>
            <a:r>
              <a:rPr lang="ar-SA" sz="2400" dirty="0">
                <a:latin typeface="Simplified Arabic" panose="02020603050405020304" pitchFamily="18" charset="-78"/>
                <a:cs typeface="Simplified Arabic" panose="02020603050405020304" pitchFamily="18" charset="-78"/>
              </a:rPr>
              <a:t>. مثلا، يُظهر أحدهم دافع قوى للانتماء الى والديه، ودافع قوي </a:t>
            </a:r>
            <a:r>
              <a:rPr lang="ar-SA" sz="2400" dirty="0" smtClean="0">
                <a:latin typeface="Simplified Arabic" panose="02020603050405020304" pitchFamily="18" charset="-78"/>
                <a:cs typeface="Simplified Arabic" panose="02020603050405020304" pitchFamily="18" charset="-78"/>
              </a:rPr>
              <a:t>للا</a:t>
            </a:r>
            <a:r>
              <a:rPr lang="ar-IQ" sz="2400" dirty="0" smtClean="0">
                <a:latin typeface="Simplified Arabic" panose="02020603050405020304" pitchFamily="18" charset="-78"/>
                <a:cs typeface="Simplified Arabic" panose="02020603050405020304" pitchFamily="18" charset="-78"/>
              </a:rPr>
              <a:t>ستقلال في تعامله مع ز</a:t>
            </a:r>
            <a:r>
              <a:rPr lang="ar-SA" sz="2400" dirty="0" smtClean="0">
                <a:latin typeface="Simplified Arabic" panose="02020603050405020304" pitchFamily="18" charset="-78"/>
                <a:cs typeface="Simplified Arabic" panose="02020603050405020304" pitchFamily="18" charset="-78"/>
              </a:rPr>
              <a:t>وجته</a:t>
            </a:r>
            <a:r>
              <a:rPr lang="ar-SA" sz="2400" dirty="0">
                <a:latin typeface="Simplified Arabic" panose="02020603050405020304" pitchFamily="18" charset="-78"/>
                <a:cs typeface="Simplified Arabic" panose="02020603050405020304" pitchFamily="18" charset="-78"/>
              </a:rPr>
              <a:t>، ودافع قوي للانجازفي مجال العمل، ودافع قوي للعدوان تجاه بعض الاشخاص الذين يعرفهم.</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105080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2</a:t>
            </a:r>
            <a:r>
              <a:rPr lang="ar-IQ" sz="2400" b="1" dirty="0" smtClean="0">
                <a:solidFill>
                  <a:srgbClr val="00B0F0"/>
                </a:solidFill>
                <a:latin typeface="Simplified Arabic" panose="02020603050405020304" pitchFamily="18" charset="-78"/>
                <a:cs typeface="Simplified Arabic" panose="02020603050405020304" pitchFamily="18" charset="-78"/>
              </a:rPr>
              <a:t>. </a:t>
            </a:r>
            <a:r>
              <a:rPr lang="ar-SA" sz="2400" b="1" dirty="0" smtClean="0">
                <a:solidFill>
                  <a:srgbClr val="00B0F0"/>
                </a:solidFill>
                <a:latin typeface="Simplified Arabic" panose="02020603050405020304" pitchFamily="18" charset="-78"/>
                <a:cs typeface="Simplified Arabic" panose="02020603050405020304" pitchFamily="18" charset="-78"/>
              </a:rPr>
              <a:t>أهمية </a:t>
            </a:r>
            <a:r>
              <a:rPr lang="ar-SA" sz="2400" b="1" dirty="0">
                <a:solidFill>
                  <a:srgbClr val="00B0F0"/>
                </a:solidFill>
                <a:latin typeface="Simplified Arabic" panose="02020603050405020304" pitchFamily="18" charset="-78"/>
                <a:cs typeface="Simplified Arabic" panose="02020603050405020304" pitchFamily="18" charset="-78"/>
              </a:rPr>
              <a:t>الفرصة السانحة </a:t>
            </a:r>
            <a:r>
              <a:rPr lang="en-US" sz="2400" b="1" dirty="0" smtClean="0">
                <a:solidFill>
                  <a:srgbClr val="00B0F0"/>
                </a:solidFill>
                <a:latin typeface="Simplified Arabic" panose="02020603050405020304" pitchFamily="18" charset="-78"/>
                <a:cs typeface="Simplified Arabic" panose="02020603050405020304" pitchFamily="18" charset="-78"/>
              </a:rPr>
              <a:t>The </a:t>
            </a:r>
            <a:r>
              <a:rPr lang="en-US" sz="2400" b="1" dirty="0">
                <a:solidFill>
                  <a:srgbClr val="00B0F0"/>
                </a:solidFill>
                <a:latin typeface="Simplified Arabic" panose="02020603050405020304" pitchFamily="18" charset="-78"/>
                <a:cs typeface="Simplified Arabic" panose="02020603050405020304" pitchFamily="18" charset="-78"/>
              </a:rPr>
              <a:t>importance of opportunity</a:t>
            </a:r>
          </a:p>
          <a:p>
            <a:pPr marL="0" indent="0" algn="just" rtl="1">
              <a:buNone/>
            </a:pPr>
            <a:r>
              <a:rPr lang="ar-SA" sz="2400" dirty="0">
                <a:latin typeface="Simplified Arabic" panose="02020603050405020304" pitchFamily="18" charset="-78"/>
                <a:cs typeface="Simplified Arabic" panose="02020603050405020304" pitchFamily="18" charset="-78"/>
              </a:rPr>
              <a:t>متغير اخر يتدخل فيما بين الدافع والسلوك </a:t>
            </a:r>
            <a:r>
              <a:rPr lang="ar-SA" sz="2400" dirty="0" smtClean="0">
                <a:latin typeface="Simplified Arabic" panose="02020603050405020304" pitchFamily="18" charset="-78"/>
                <a:cs typeface="Simplified Arabic" panose="02020603050405020304" pitchFamily="18" charset="-78"/>
              </a:rPr>
              <a:t>الفعلي، </a:t>
            </a:r>
            <a:r>
              <a:rPr lang="ar-SA" sz="2400" dirty="0">
                <a:latin typeface="Simplified Arabic" panose="02020603050405020304" pitchFamily="18" charset="-78"/>
                <a:cs typeface="Simplified Arabic" panose="02020603050405020304" pitchFamily="18" charset="-78"/>
              </a:rPr>
              <a:t>فاحيانا اقوى الدوافع لا يمكن ان تنجح في مساعدة الانسان للحصول على ما يريد (وكما في القول الشائع لدينا: </a:t>
            </a:r>
            <a:r>
              <a:rPr lang="ar-SA" sz="2400" u="sng" dirty="0">
                <a:latin typeface="Simplified Arabic" panose="02020603050405020304" pitchFamily="18" charset="-78"/>
                <a:cs typeface="Simplified Arabic" panose="02020603050405020304" pitchFamily="18" charset="-78"/>
              </a:rPr>
              <a:t>ليس كل مايتمناه المرء </a:t>
            </a:r>
            <a:r>
              <a:rPr lang="ar-SA" sz="2400" u="sng" dirty="0" smtClean="0">
                <a:latin typeface="Simplified Arabic" panose="02020603050405020304" pitchFamily="18" charset="-78"/>
                <a:cs typeface="Simplified Arabic" panose="02020603050405020304" pitchFamily="18" charset="-78"/>
              </a:rPr>
              <a:t>يدركه</a:t>
            </a:r>
            <a:r>
              <a:rPr lang="ar-SA" sz="2400" dirty="0" smtClean="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فمن </a:t>
            </a:r>
            <a:r>
              <a:rPr lang="ar-SA" sz="2400" dirty="0">
                <a:latin typeface="Simplified Arabic" panose="02020603050405020304" pitchFamily="18" charset="-78"/>
                <a:cs typeface="Simplified Arabic" panose="02020603050405020304" pitchFamily="18" charset="-78"/>
              </a:rPr>
              <a:t>الناحية الواقعية </a:t>
            </a:r>
            <a:r>
              <a:rPr lang="ar-SA" sz="2400" u="sng" dirty="0">
                <a:latin typeface="Simplified Arabic" panose="02020603050405020304" pitchFamily="18" charset="-78"/>
                <a:cs typeface="Simplified Arabic" panose="02020603050405020304" pitchFamily="18" charset="-78"/>
              </a:rPr>
              <a:t>لا يمكن للدوافع ان تعمل الا تحت ظروف مناسبة</a:t>
            </a:r>
            <a:r>
              <a:rPr lang="ar-SA" sz="2400" dirty="0">
                <a:latin typeface="Simplified Arabic" panose="02020603050405020304" pitchFamily="18" charset="-78"/>
                <a:cs typeface="Simplified Arabic" panose="02020603050405020304" pitchFamily="18" charset="-78"/>
              </a:rPr>
              <a:t>. مثلا، امراة شابة لديها دافع قوي للحصول على مستقبل مهني جيد، ولكنها لا تمتلك المال اللازم لتحقيق هذا الدافع.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اذن </a:t>
            </a:r>
            <a:r>
              <a:rPr lang="ar-SA" sz="2400" u="sng" dirty="0">
                <a:latin typeface="Simplified Arabic" panose="02020603050405020304" pitchFamily="18" charset="-78"/>
                <a:cs typeface="Simplified Arabic" panose="02020603050405020304" pitchFamily="18" charset="-78"/>
              </a:rPr>
              <a:t>فالظروف المناسبة في العالم الخارجي سوف توفر لنا الامكانية لاشباع دوافعنا</a:t>
            </a:r>
            <a:r>
              <a:rPr lang="ar-SA" sz="2400" dirty="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من </a:t>
            </a:r>
            <a:r>
              <a:rPr lang="ar-SA" sz="2400" dirty="0">
                <a:latin typeface="Simplified Arabic" panose="02020603050405020304" pitchFamily="18" charset="-78"/>
                <a:cs typeface="Simplified Arabic" panose="02020603050405020304" pitchFamily="18" charset="-78"/>
              </a:rPr>
              <a:t>ناحية اخرى، </a:t>
            </a:r>
            <a:r>
              <a:rPr lang="ar-SA" sz="2400" u="sng" dirty="0">
                <a:latin typeface="Simplified Arabic" panose="02020603050405020304" pitchFamily="18" charset="-78"/>
                <a:cs typeface="Simplified Arabic" panose="02020603050405020304" pitchFamily="18" charset="-78"/>
              </a:rPr>
              <a:t>فاننا يجب ان نتعلم كيف نتصرف بطريقة صحيحة للحصول على مانريد</a:t>
            </a:r>
            <a:r>
              <a:rPr lang="ar-SA" sz="2400" dirty="0">
                <a:latin typeface="Simplified Arabic" panose="02020603050405020304" pitchFamily="18" charset="-78"/>
                <a:cs typeface="Simplified Arabic" panose="02020603050405020304" pitchFamily="18" charset="-78"/>
              </a:rPr>
              <a:t>. وبدون هذه المعرفة فان دوافعنا لايمكن ان تصل الى </a:t>
            </a:r>
            <a:r>
              <a:rPr lang="ar-SA" sz="2400" dirty="0" smtClean="0">
                <a:latin typeface="Simplified Arabic" panose="02020603050405020304" pitchFamily="18" charset="-78"/>
                <a:cs typeface="Simplified Arabic" panose="02020603050405020304" pitchFamily="18" charset="-78"/>
              </a:rPr>
              <a:t>مبتغاها</a:t>
            </a:r>
            <a:r>
              <a:rPr lang="ar-IQ" sz="2400" dirty="0" smtClean="0">
                <a:latin typeface="Simplified Arabic" panose="02020603050405020304" pitchFamily="18" charset="-78"/>
                <a:cs typeface="Simplified Arabic" panose="02020603050405020304" pitchFamily="18" charset="-78"/>
              </a:rPr>
              <a:t>. </a:t>
            </a:r>
          </a:p>
          <a:p>
            <a:pPr marL="0" indent="0" algn="just" rtl="1">
              <a:buNone/>
            </a:pPr>
            <a:r>
              <a:rPr lang="ar-SA" sz="2400" u="sng" dirty="0" smtClean="0">
                <a:solidFill>
                  <a:srgbClr val="00B0F0"/>
                </a:solidFill>
                <a:latin typeface="Simplified Arabic" panose="02020603050405020304" pitchFamily="18" charset="-78"/>
                <a:cs typeface="Simplified Arabic" panose="02020603050405020304" pitchFamily="18" charset="-78"/>
              </a:rPr>
              <a:t>فلايكفي </a:t>
            </a:r>
            <a:r>
              <a:rPr lang="ar-SA" sz="2400" u="sng" dirty="0">
                <a:solidFill>
                  <a:srgbClr val="00B0F0"/>
                </a:solidFill>
                <a:latin typeface="Simplified Arabic" panose="02020603050405020304" pitchFamily="18" charset="-78"/>
                <a:cs typeface="Simplified Arabic" panose="02020603050405020304" pitchFamily="18" charset="-78"/>
              </a:rPr>
              <a:t>ان نرغب للحصول </a:t>
            </a:r>
            <a:r>
              <a:rPr lang="ar-IQ" sz="2400" u="sng" dirty="0" smtClean="0">
                <a:solidFill>
                  <a:srgbClr val="00B0F0"/>
                </a:solidFill>
                <a:latin typeface="Simplified Arabic" panose="02020603050405020304" pitchFamily="18" charset="-78"/>
                <a:cs typeface="Simplified Arabic" panose="02020603050405020304" pitchFamily="18" charset="-78"/>
              </a:rPr>
              <a:t>ع</a:t>
            </a:r>
            <a:r>
              <a:rPr lang="ar-SA" sz="2400" u="sng" dirty="0" smtClean="0">
                <a:solidFill>
                  <a:srgbClr val="00B0F0"/>
                </a:solidFill>
                <a:latin typeface="Simplified Arabic" panose="02020603050405020304" pitchFamily="18" charset="-78"/>
                <a:cs typeface="Simplified Arabic" panose="02020603050405020304" pitchFamily="18" charset="-78"/>
              </a:rPr>
              <a:t>لى </a:t>
            </a:r>
            <a:r>
              <a:rPr lang="ar-SA" sz="2400" u="sng" dirty="0">
                <a:solidFill>
                  <a:srgbClr val="00B0F0"/>
                </a:solidFill>
                <a:latin typeface="Simplified Arabic" panose="02020603050405020304" pitchFamily="18" charset="-78"/>
                <a:cs typeface="Simplified Arabic" panose="02020603050405020304" pitchFamily="18" charset="-78"/>
              </a:rPr>
              <a:t>مانريد، ولكننا يجب ان نعرف كيف نصل الى مانريد. </a:t>
            </a:r>
            <a:endParaRPr lang="en-US" sz="2400" u="sng" dirty="0">
              <a:solidFill>
                <a:srgbClr val="00B0F0"/>
              </a:solidFill>
              <a:latin typeface="Simplified Arabic" panose="02020603050405020304" pitchFamily="18" charset="-78"/>
              <a:cs typeface="Simplified Arabic" panose="02020603050405020304" pitchFamily="18" charset="-78"/>
            </a:endParaRPr>
          </a:p>
          <a:p>
            <a:pPr marL="0" indent="0" algn="just" rtl="1">
              <a:buNone/>
            </a:pP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48734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3. </a:t>
            </a:r>
            <a:r>
              <a:rPr lang="ar-SA" sz="2400" b="1" dirty="0" smtClean="0">
                <a:solidFill>
                  <a:srgbClr val="00B0F0"/>
                </a:solidFill>
                <a:latin typeface="Simplified Arabic" panose="02020603050405020304" pitchFamily="18" charset="-78"/>
                <a:cs typeface="Simplified Arabic" panose="02020603050405020304" pitchFamily="18" charset="-78"/>
              </a:rPr>
              <a:t>دور </a:t>
            </a:r>
            <a:r>
              <a:rPr lang="ar-SA" sz="2400" b="1" dirty="0">
                <a:solidFill>
                  <a:srgbClr val="00B0F0"/>
                </a:solidFill>
                <a:latin typeface="Simplified Arabic" panose="02020603050405020304" pitchFamily="18" charset="-78"/>
                <a:cs typeface="Simplified Arabic" panose="02020603050405020304" pitchFamily="18" charset="-78"/>
              </a:rPr>
              <a:t>قيمة الحافز  </a:t>
            </a:r>
            <a:r>
              <a:rPr lang="en-US" sz="2400" b="1" dirty="0">
                <a:solidFill>
                  <a:srgbClr val="00B0F0"/>
                </a:solidFill>
                <a:latin typeface="Simplified Arabic" panose="02020603050405020304" pitchFamily="18" charset="-78"/>
                <a:cs typeface="Simplified Arabic" panose="02020603050405020304" pitchFamily="18" charset="-78"/>
              </a:rPr>
              <a:t>The role of incentive value</a:t>
            </a:r>
            <a:r>
              <a:rPr lang="ar-SA" sz="2400" b="1" dirty="0">
                <a:solidFill>
                  <a:srgbClr val="00B0F0"/>
                </a:solidFill>
                <a:latin typeface="Simplified Arabic" panose="02020603050405020304" pitchFamily="18" charset="-78"/>
                <a:cs typeface="Simplified Arabic" panose="02020603050405020304" pitchFamily="18" charset="-78"/>
              </a:rPr>
              <a:t> </a:t>
            </a:r>
            <a:endParaRPr lang="en-US" sz="2400" b="1" dirty="0">
              <a:solidFill>
                <a:srgbClr val="00B0F0"/>
              </a:solidFill>
              <a:latin typeface="Simplified Arabic" panose="02020603050405020304" pitchFamily="18" charset="-78"/>
              <a:cs typeface="Simplified Arabic" panose="02020603050405020304" pitchFamily="18" charset="-78"/>
            </a:endParaRPr>
          </a:p>
          <a:p>
            <a:pPr marL="0" indent="0" algn="just" rtl="1">
              <a:buNone/>
            </a:pPr>
            <a:r>
              <a:rPr lang="ar-SA" sz="2400" dirty="0">
                <a:latin typeface="Simplified Arabic" panose="02020603050405020304" pitchFamily="18" charset="-78"/>
                <a:cs typeface="Simplified Arabic" panose="02020603050405020304" pitchFamily="18" charset="-78"/>
              </a:rPr>
              <a:t>احيانا حتى مع توفر الظروف الملائمة لتحقيق دوافعنا فاننا لا نقوم بعمل شى في هذا الاتجاه والسبب هو ان الدوافع احيانا تعمل بطريقة مشابهة لعمل المحركات. فالمحرك عبارة عن </a:t>
            </a:r>
            <a:r>
              <a:rPr lang="ar-SA" sz="2400" dirty="0" smtClean="0">
                <a:latin typeface="Simplified Arabic" panose="02020603050405020304" pitchFamily="18" charset="-78"/>
                <a:cs typeface="Simplified Arabic" panose="02020603050405020304" pitchFamily="18" charset="-78"/>
              </a:rPr>
              <a:t>"</a:t>
            </a:r>
            <a:r>
              <a:rPr lang="ar-SA" sz="2400" u="sng" dirty="0" smtClean="0">
                <a:latin typeface="Simplified Arabic" panose="02020603050405020304" pitchFamily="18" charset="-78"/>
                <a:cs typeface="Simplified Arabic" panose="02020603050405020304" pitchFamily="18" charset="-78"/>
              </a:rPr>
              <a:t>تفاعل </a:t>
            </a:r>
            <a:r>
              <a:rPr lang="ar-SA" sz="2400" u="sng" dirty="0">
                <a:latin typeface="Simplified Arabic" panose="02020603050405020304" pitchFamily="18" charset="-78"/>
                <a:cs typeface="Simplified Arabic" panose="02020603050405020304" pitchFamily="18" charset="-78"/>
              </a:rPr>
              <a:t>ردود افعال الدماغ للحالات الفسلجية الداخلية مع محفزات البيئية الخارجية</a:t>
            </a:r>
            <a:r>
              <a:rPr lang="ar-SA" sz="2400" dirty="0" smtClean="0">
                <a:latin typeface="Simplified Arabic" panose="02020603050405020304" pitchFamily="18" charset="-78"/>
                <a:cs typeface="Simplified Arabic" panose="02020603050405020304" pitchFamily="18" charset="-78"/>
              </a:rPr>
              <a:t>.</a:t>
            </a:r>
            <a:r>
              <a:rPr lang="ar-IQ" sz="2400" dirty="0" smtClean="0">
                <a:latin typeface="Simplified Arabic" panose="02020603050405020304" pitchFamily="18" charset="-78"/>
                <a:cs typeface="Simplified Arabic" panose="02020603050405020304" pitchFamily="18" charset="-78"/>
              </a:rPr>
              <a:t>"</a:t>
            </a:r>
            <a:r>
              <a:rPr lang="ar-SA" sz="2400" dirty="0" smtClean="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لهذا </a:t>
            </a:r>
            <a:r>
              <a:rPr lang="ar-SA" sz="2400" dirty="0">
                <a:latin typeface="Simplified Arabic" panose="02020603050405020304" pitchFamily="18" charset="-78"/>
                <a:cs typeface="Simplified Arabic" panose="02020603050405020304" pitchFamily="18" charset="-78"/>
              </a:rPr>
              <a:t>فانه </a:t>
            </a:r>
            <a:r>
              <a:rPr lang="ar-SA" sz="2400" u="sng" dirty="0">
                <a:latin typeface="Simplified Arabic" panose="02020603050405020304" pitchFamily="18" charset="-78"/>
                <a:cs typeface="Simplified Arabic" panose="02020603050405020304" pitchFamily="18" charset="-78"/>
              </a:rPr>
              <a:t>قد يكون لاثنين من الطلبة نفس قوة دافع التحصيل، ولكنهم مع هذا لا يتصرفون بنفس الطريقة في سبيل تحقيق هذا الدافع</a:t>
            </a:r>
            <a:r>
              <a:rPr lang="ar-SA" sz="2400" dirty="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ذلك </a:t>
            </a:r>
            <a:r>
              <a:rPr lang="ar-SA" sz="2400" dirty="0">
                <a:latin typeface="Simplified Arabic" panose="02020603050405020304" pitchFamily="18" charset="-78"/>
                <a:cs typeface="Simplified Arabic" panose="02020603050405020304" pitchFamily="18" charset="-78"/>
              </a:rPr>
              <a:t>ان احدهم مثلا، لايوجد في البيئة المحيطة به مايحفز أويستفز لديه دافع التحصيل. فقد يكون المنهج غير مثير بالنسبة له على سبيل المثال. </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897050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4. </a:t>
            </a:r>
            <a:r>
              <a:rPr lang="ar-SA" sz="2400" b="1" dirty="0" smtClean="0">
                <a:solidFill>
                  <a:srgbClr val="00B0F0"/>
                </a:solidFill>
                <a:latin typeface="Simplified Arabic" panose="02020603050405020304" pitchFamily="18" charset="-78"/>
                <a:cs typeface="Simplified Arabic" panose="02020603050405020304" pitchFamily="18" charset="-78"/>
              </a:rPr>
              <a:t>فرصـة </a:t>
            </a:r>
            <a:r>
              <a:rPr lang="ar-SA" sz="2400" b="1" dirty="0">
                <a:solidFill>
                  <a:srgbClr val="00B0F0"/>
                </a:solidFill>
                <a:latin typeface="Simplified Arabic" panose="02020603050405020304" pitchFamily="18" charset="-78"/>
                <a:cs typeface="Simplified Arabic" panose="02020603050405020304" pitchFamily="18" charset="-78"/>
              </a:rPr>
              <a:t>النجـاح   </a:t>
            </a:r>
            <a:r>
              <a:rPr lang="en-US" sz="2400" b="1" dirty="0">
                <a:solidFill>
                  <a:srgbClr val="00B0F0"/>
                </a:solidFill>
                <a:latin typeface="Simplified Arabic" panose="02020603050405020304" pitchFamily="18" charset="-78"/>
                <a:cs typeface="Simplified Arabic" panose="02020603050405020304" pitchFamily="18" charset="-78"/>
              </a:rPr>
              <a:t>What are the chances for success</a:t>
            </a:r>
          </a:p>
          <a:p>
            <a:pPr marL="0" indent="0" algn="just" rtl="1">
              <a:buNone/>
            </a:pPr>
            <a:r>
              <a:rPr lang="ar-SA" sz="2400" dirty="0">
                <a:latin typeface="Simplified Arabic" panose="02020603050405020304" pitchFamily="18" charset="-78"/>
                <a:cs typeface="Simplified Arabic" panose="02020603050405020304" pitchFamily="18" charset="-78"/>
              </a:rPr>
              <a:t>يتحرك الناس غالبا، فقط </a:t>
            </a:r>
            <a:r>
              <a:rPr lang="ar-SA" sz="2400" u="sng" dirty="0">
                <a:latin typeface="Simplified Arabic" panose="02020603050405020304" pitchFamily="18" charset="-78"/>
                <a:cs typeface="Simplified Arabic" panose="02020603050405020304" pitchFamily="18" charset="-78"/>
              </a:rPr>
              <a:t>عندما يكون لديهم ايمان كافي بان لديهم فرصة عادلة او الامكانية للوصول الى اهدافهم و بالتالي اشباع دوافعهم</a:t>
            </a:r>
            <a:r>
              <a:rPr lang="ar-SA" sz="2400" dirty="0">
                <a:latin typeface="Simplified Arabic" panose="02020603050405020304" pitchFamily="18" charset="-78"/>
                <a:cs typeface="Simplified Arabic" panose="02020603050405020304" pitchFamily="18" charset="-78"/>
              </a:rPr>
              <a:t>.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u="sng" dirty="0" smtClean="0">
                <a:solidFill>
                  <a:srgbClr val="00B0F0"/>
                </a:solidFill>
                <a:latin typeface="Simplified Arabic" panose="02020603050405020304" pitchFamily="18" charset="-78"/>
                <a:cs typeface="Simplified Arabic" panose="02020603050405020304" pitchFamily="18" charset="-78"/>
              </a:rPr>
              <a:t>الايمان </a:t>
            </a:r>
            <a:r>
              <a:rPr lang="ar-SA" sz="2400" u="sng" dirty="0">
                <a:solidFill>
                  <a:srgbClr val="00B0F0"/>
                </a:solidFill>
                <a:latin typeface="Simplified Arabic" panose="02020603050405020304" pitchFamily="18" charset="-78"/>
                <a:cs typeface="Simplified Arabic" panose="02020603050405020304" pitchFamily="18" charset="-78"/>
              </a:rPr>
              <a:t>بالفرصة المناسبة للنجاح</a:t>
            </a:r>
            <a:r>
              <a:rPr lang="ar-SA" sz="2400" u="sng" dirty="0">
                <a:latin typeface="Simplified Arabic" panose="02020603050405020304" pitchFamily="18" charset="-78"/>
                <a:cs typeface="Simplified Arabic" panose="02020603050405020304" pitchFamily="18" charset="-78"/>
              </a:rPr>
              <a:t> </a:t>
            </a:r>
            <a:r>
              <a:rPr lang="ar-SA" sz="2400" u="sng" dirty="0" smtClean="0">
                <a:latin typeface="Simplified Arabic" panose="02020603050405020304" pitchFamily="18" charset="-78"/>
                <a:cs typeface="Simplified Arabic" panose="02020603050405020304" pitchFamily="18" charset="-78"/>
              </a:rPr>
              <a:t>يتعلق </a:t>
            </a:r>
            <a:r>
              <a:rPr lang="ar-SA" sz="2400" u="sng" dirty="0">
                <a:latin typeface="Simplified Arabic" panose="02020603050405020304" pitchFamily="18" charset="-78"/>
                <a:cs typeface="Simplified Arabic" panose="02020603050405020304" pitchFamily="18" charset="-78"/>
              </a:rPr>
              <a:t>بالطريقة التى ننظر بها الى انفسنا و الى العالم المحيط بنا</a:t>
            </a:r>
            <a:r>
              <a:rPr lang="ar-SA" sz="2400" dirty="0">
                <a:latin typeface="Simplified Arabic" panose="02020603050405020304" pitchFamily="18" charset="-78"/>
                <a:cs typeface="Simplified Arabic" panose="02020603050405020304" pitchFamily="18" charset="-78"/>
              </a:rPr>
              <a:t>. فيما يتعلق بالدين الاسلامي فانه يحض الانسان على الايمان بالله أولا </a:t>
            </a:r>
            <a:r>
              <a:rPr lang="ar-SA" sz="2400" dirty="0" smtClean="0">
                <a:latin typeface="Simplified Arabic" panose="02020603050405020304" pitchFamily="18" charset="-78"/>
                <a:cs typeface="Simplified Arabic" panose="02020603050405020304" pitchFamily="18" charset="-78"/>
              </a:rPr>
              <a:t>وآخرا</a:t>
            </a:r>
            <a:r>
              <a:rPr lang="ar-IQ" sz="2400" dirty="0" smtClean="0">
                <a:latin typeface="Simplified Arabic" panose="02020603050405020304" pitchFamily="18" charset="-78"/>
                <a:cs typeface="Simplified Arabic" panose="02020603050405020304" pitchFamily="18" charset="-78"/>
              </a:rPr>
              <a:t>ً</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ومن ثم التوكل عليه. وهذا يعني اننا </a:t>
            </a:r>
            <a:r>
              <a:rPr lang="ar-SA" sz="2400" u="sng" dirty="0">
                <a:latin typeface="Simplified Arabic" panose="02020603050405020304" pitchFamily="18" charset="-78"/>
                <a:cs typeface="Simplified Arabic" panose="02020603050405020304" pitchFamily="18" charset="-78"/>
              </a:rPr>
              <a:t>في بعض الاحيان قد لانرى امكانية لنجاحنا في قضية عادلة بسبب من ظروف عديدة. في مثل هكذا مواقف فان ديننا يحضنا على </a:t>
            </a:r>
            <a:r>
              <a:rPr lang="ar-SA" sz="2400" u="sng" dirty="0" smtClean="0">
                <a:latin typeface="Simplified Arabic" panose="02020603050405020304" pitchFamily="18" charset="-78"/>
                <a:cs typeface="Simplified Arabic" panose="02020603050405020304" pitchFamily="18" charset="-78"/>
              </a:rPr>
              <a:t>التوكل </a:t>
            </a:r>
            <a:r>
              <a:rPr lang="ar-SA" sz="2400" u="sng" dirty="0">
                <a:latin typeface="Simplified Arabic" panose="02020603050405020304" pitchFamily="18" charset="-78"/>
                <a:cs typeface="Simplified Arabic" panose="02020603050405020304" pitchFamily="18" charset="-78"/>
              </a:rPr>
              <a:t>على الله سبحانه والمضي في سبيل تحقيق قضيتنا</a:t>
            </a:r>
            <a:r>
              <a:rPr lang="ar-SA" sz="2400" dirty="0">
                <a:latin typeface="Simplified Arabic" panose="02020603050405020304" pitchFamily="18" charset="-78"/>
                <a:cs typeface="Simplified Arabic" panose="02020603050405020304" pitchFamily="18" charset="-78"/>
              </a:rPr>
              <a:t>. مع وجوب الحذر هنا والتمييز بين التوكل والاندفاع أو التهور. </a:t>
            </a:r>
            <a:endParaRPr lang="en-US" sz="2400" dirty="0">
              <a:latin typeface="Simplified Arabic" panose="02020603050405020304" pitchFamily="18" charset="-78"/>
              <a:cs typeface="Simplified Arabic" panose="02020603050405020304" pitchFamily="18" charset="-78"/>
            </a:endParaRPr>
          </a:p>
          <a:p>
            <a:pPr marL="0" indent="0" algn="just" rtl="1">
              <a:buNone/>
            </a:pP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7566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5. </a:t>
            </a:r>
            <a:r>
              <a:rPr lang="ar-SA" sz="2400" b="1" dirty="0" smtClean="0">
                <a:solidFill>
                  <a:srgbClr val="00B0F0"/>
                </a:solidFill>
                <a:latin typeface="Simplified Arabic" panose="02020603050405020304" pitchFamily="18" charset="-78"/>
                <a:cs typeface="Simplified Arabic" panose="02020603050405020304" pitchFamily="18" charset="-78"/>
              </a:rPr>
              <a:t>شـدة </a:t>
            </a:r>
            <a:r>
              <a:rPr lang="ar-SA" sz="2400" b="1" dirty="0">
                <a:solidFill>
                  <a:srgbClr val="00B0F0"/>
                </a:solidFill>
                <a:latin typeface="Simplified Arabic" panose="02020603050405020304" pitchFamily="18" charset="-78"/>
                <a:cs typeface="Simplified Arabic" panose="02020603050405020304" pitchFamily="18" charset="-78"/>
              </a:rPr>
              <a:t>القلـق  </a:t>
            </a:r>
            <a:r>
              <a:rPr lang="en-US" sz="2400" b="1" dirty="0">
                <a:solidFill>
                  <a:srgbClr val="00B0F0"/>
                </a:solidFill>
                <a:latin typeface="Simplified Arabic" panose="02020603050405020304" pitchFamily="18" charset="-78"/>
                <a:cs typeface="Simplified Arabic" panose="02020603050405020304" pitchFamily="18" charset="-78"/>
              </a:rPr>
              <a:t>How anxiety thwarts motives</a:t>
            </a:r>
            <a:r>
              <a:rPr lang="ar-SA" sz="2400" b="1" dirty="0">
                <a:solidFill>
                  <a:srgbClr val="00B0F0"/>
                </a:solidFill>
                <a:latin typeface="Simplified Arabic" panose="02020603050405020304" pitchFamily="18" charset="-78"/>
                <a:cs typeface="Simplified Arabic" panose="02020603050405020304" pitchFamily="18" charset="-78"/>
              </a:rPr>
              <a:t> </a:t>
            </a:r>
            <a:endParaRPr lang="en-US" sz="2400" b="1" dirty="0">
              <a:solidFill>
                <a:srgbClr val="00B0F0"/>
              </a:solidFill>
              <a:latin typeface="Simplified Arabic" panose="02020603050405020304" pitchFamily="18" charset="-78"/>
              <a:cs typeface="Simplified Arabic" panose="02020603050405020304" pitchFamily="18" charset="-78"/>
            </a:endParaRPr>
          </a:p>
          <a:p>
            <a:pPr marL="0" indent="0" algn="just" rtl="1">
              <a:buNone/>
            </a:pPr>
            <a:r>
              <a:rPr lang="ar-SA" sz="2400" dirty="0">
                <a:latin typeface="Simplified Arabic" panose="02020603050405020304" pitchFamily="18" charset="-78"/>
                <a:cs typeface="Simplified Arabic" panose="02020603050405020304" pitchFamily="18" charset="-78"/>
              </a:rPr>
              <a:t>المتغير الآخر وليس الاخير. والذي غالبا يمنع الدوافع من ان تعبر عن نفسها و تاخذ شكل السلوك الفعلي هو القلق. لهذا فان </a:t>
            </a:r>
            <a:r>
              <a:rPr lang="ar-SA" sz="2400" u="sng" dirty="0">
                <a:solidFill>
                  <a:srgbClr val="00B0F0"/>
                </a:solidFill>
                <a:latin typeface="Simplified Arabic" panose="02020603050405020304" pitchFamily="18" charset="-78"/>
                <a:cs typeface="Simplified Arabic" panose="02020603050405020304" pitchFamily="18" charset="-78"/>
              </a:rPr>
              <a:t>المخاوف الغامضة </a:t>
            </a:r>
            <a:r>
              <a:rPr lang="ar-SA" sz="2400" u="sng" dirty="0" smtClean="0">
                <a:solidFill>
                  <a:srgbClr val="00B0F0"/>
                </a:solidFill>
                <a:latin typeface="Simplified Arabic" panose="02020603050405020304" pitchFamily="18" charset="-78"/>
                <a:cs typeface="Simplified Arabic" panose="02020603050405020304" pitchFamily="18" charset="-78"/>
              </a:rPr>
              <a:t>تعترض </a:t>
            </a:r>
            <a:r>
              <a:rPr lang="ar-SA" sz="2400" u="sng" dirty="0">
                <a:solidFill>
                  <a:srgbClr val="00B0F0"/>
                </a:solidFill>
                <a:latin typeface="Simplified Arabic" panose="02020603050405020304" pitchFamily="18" charset="-78"/>
                <a:cs typeface="Simplified Arabic" panose="02020603050405020304" pitchFamily="18" charset="-78"/>
              </a:rPr>
              <a:t>سبيل الكثير من النشاط الانساني</a:t>
            </a:r>
            <a:r>
              <a:rPr lang="ar-SA" sz="2400" dirty="0">
                <a:latin typeface="Simplified Arabic" panose="02020603050405020304" pitchFamily="18" charset="-78"/>
                <a:cs typeface="Simplified Arabic" panose="02020603050405020304" pitchFamily="18" charset="-78"/>
              </a:rPr>
              <a:t>، وهذه الحقيقة يمكن ملاحظتها حتى عند الاطفال. فعندما يتم فصل الاطفال عن امهاتهم لمدة طويلة من الزمن لغياب امهاتهم فانهم ربما يتصرفون بطريقة غريبة جدا عندما تتاح لهم الفرصة لرؤية امهاتهم ثانية. فعلى الرغم من دافعهم القوى لرؤية امهاتهم فان الاطفال في البداية ربما يتجنبون التقرب او الذهاب الى الام وعلى العكس من دوافعهم الحقيقية. وهذه الحقيقة هي التي توصل اليها العالم دودسن والذي وضع قانونه الشهير والمسمى باسمه والذي ينص على ان "</a:t>
            </a:r>
            <a:r>
              <a:rPr lang="ar-SA" sz="2400" u="sng" dirty="0">
                <a:latin typeface="Simplified Arabic" panose="02020603050405020304" pitchFamily="18" charset="-78"/>
                <a:cs typeface="Simplified Arabic" panose="02020603050405020304" pitchFamily="18" charset="-78"/>
              </a:rPr>
              <a:t>القلق يرتبط بالاداء خصوصا والسلوك عموما بطريقة منحنية.</a:t>
            </a:r>
            <a:r>
              <a:rPr lang="ar-SA" sz="2400" dirty="0">
                <a:latin typeface="Simplified Arabic" panose="02020603050405020304" pitchFamily="18" charset="-78"/>
                <a:cs typeface="Simplified Arabic" panose="02020603050405020304" pitchFamily="18" charset="-78"/>
              </a:rPr>
              <a:t>" اي ان تجاوز القلق لدرجة معينة من الشدة تجعله معوقا للسلوك. </a:t>
            </a:r>
            <a:endParaRPr lang="en-US" sz="2400" dirty="0">
              <a:latin typeface="Simplified Arabic" panose="02020603050405020304" pitchFamily="18" charset="-78"/>
              <a:cs typeface="Simplified Arabic" panose="02020603050405020304" pitchFamily="18" charset="-78"/>
            </a:endParaRPr>
          </a:p>
          <a:p>
            <a:pPr marL="0" indent="0" algn="just" rtl="1">
              <a:buNone/>
            </a:pP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580988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2400" dirty="0" smtClean="0">
                <a:latin typeface="Simplified Arabic" panose="02020603050405020304" pitchFamily="18" charset="-78"/>
                <a:cs typeface="Simplified Arabic" panose="02020603050405020304" pitchFamily="18" charset="-78"/>
              </a:rPr>
              <a:t>6. </a:t>
            </a:r>
            <a:r>
              <a:rPr lang="ar-SA" sz="2400" b="1" dirty="0" smtClean="0">
                <a:solidFill>
                  <a:srgbClr val="00B0F0"/>
                </a:solidFill>
                <a:latin typeface="Simplified Arabic" panose="02020603050405020304" pitchFamily="18" charset="-78"/>
                <a:cs typeface="Simplified Arabic" panose="02020603050405020304" pitchFamily="18" charset="-78"/>
              </a:rPr>
              <a:t>الصراع </a:t>
            </a:r>
            <a:r>
              <a:rPr lang="ar-SA" sz="2400" b="1" dirty="0">
                <a:solidFill>
                  <a:srgbClr val="00B0F0"/>
                </a:solidFill>
                <a:latin typeface="Simplified Arabic" panose="02020603050405020304" pitchFamily="18" charset="-78"/>
                <a:cs typeface="Simplified Arabic" panose="02020603050405020304" pitchFamily="18" charset="-78"/>
              </a:rPr>
              <a:t>بين الدوافع </a:t>
            </a:r>
            <a:r>
              <a:rPr lang="en-US" sz="2400" b="1" dirty="0">
                <a:solidFill>
                  <a:srgbClr val="00B0F0"/>
                </a:solidFill>
                <a:latin typeface="Simplified Arabic" panose="02020603050405020304" pitchFamily="18" charset="-78"/>
                <a:cs typeface="Simplified Arabic" panose="02020603050405020304" pitchFamily="18" charset="-78"/>
              </a:rPr>
              <a:t>Conflicts among Motives</a:t>
            </a:r>
            <a:r>
              <a:rPr lang="ar-SA" sz="2400" b="1" dirty="0">
                <a:solidFill>
                  <a:srgbClr val="00B0F0"/>
                </a:solidFill>
                <a:latin typeface="Simplified Arabic" panose="02020603050405020304" pitchFamily="18" charset="-78"/>
                <a:cs typeface="Simplified Arabic" panose="02020603050405020304" pitchFamily="18" charset="-78"/>
              </a:rPr>
              <a:t> </a:t>
            </a:r>
            <a:endParaRPr lang="en-US" sz="2400" b="1" dirty="0">
              <a:solidFill>
                <a:srgbClr val="00B0F0"/>
              </a:solidFill>
              <a:latin typeface="Simplified Arabic" panose="02020603050405020304" pitchFamily="18" charset="-78"/>
              <a:cs typeface="Simplified Arabic" panose="02020603050405020304" pitchFamily="18" charset="-78"/>
            </a:endParaRPr>
          </a:p>
          <a:p>
            <a:pPr marL="0" indent="0" algn="just" rtl="1">
              <a:buNone/>
            </a:pPr>
            <a:r>
              <a:rPr lang="ar-SA" sz="2400" dirty="0">
                <a:latin typeface="Simplified Arabic" panose="02020603050405020304" pitchFamily="18" charset="-78"/>
                <a:cs typeface="Simplified Arabic" panose="02020603050405020304" pitchFamily="18" charset="-78"/>
              </a:rPr>
              <a:t>كلمة اخيرة حول سبب عدم تحول الدوافع الى سلوك، هي الظاهرة التي نطلق عليها في علم النفس بصراع الدوافع ولناخذ المثال </a:t>
            </a:r>
            <a:r>
              <a:rPr lang="ar-SA" sz="2400" dirty="0" smtClean="0">
                <a:latin typeface="Simplified Arabic" panose="02020603050405020304" pitchFamily="18" charset="-78"/>
                <a:cs typeface="Simplified Arabic" panose="02020603050405020304" pitchFamily="18" charset="-78"/>
              </a:rPr>
              <a:t>ال</a:t>
            </a:r>
            <a:r>
              <a:rPr lang="ar-IQ" sz="2400" dirty="0" smtClean="0">
                <a:latin typeface="Simplified Arabic" panose="02020603050405020304" pitchFamily="18" charset="-78"/>
                <a:cs typeface="Simplified Arabic" panose="02020603050405020304" pitchFamily="18" charset="-78"/>
              </a:rPr>
              <a:t>آتي: </a:t>
            </a:r>
            <a:r>
              <a:rPr lang="ar-SA" sz="2400" dirty="0" smtClean="0">
                <a:latin typeface="Simplified Arabic" panose="02020603050405020304" pitchFamily="18" charset="-78"/>
                <a:cs typeface="Simplified Arabic" panose="02020603050405020304" pitchFamily="18" charset="-78"/>
              </a:rPr>
              <a:t>طالب </a:t>
            </a:r>
            <a:r>
              <a:rPr lang="ar-SA" sz="2400" dirty="0">
                <a:latin typeface="Simplified Arabic" panose="02020603050405020304" pitchFamily="18" charset="-78"/>
                <a:cs typeface="Simplified Arabic" panose="02020603050405020304" pitchFamily="18" charset="-78"/>
              </a:rPr>
              <a:t>جامعي يتلقى تعليمه بعيدا عن عائلته، ولديه امتحان في احدى المواد. تتوارد على ذهنه في هذه اللحظة دوافع ورغبات عديدة.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فمن </a:t>
            </a:r>
            <a:r>
              <a:rPr lang="ar-SA" sz="2400" dirty="0">
                <a:latin typeface="Simplified Arabic" panose="02020603050405020304" pitchFamily="18" charset="-78"/>
                <a:cs typeface="Simplified Arabic" panose="02020603050405020304" pitchFamily="18" charset="-78"/>
              </a:rPr>
              <a:t>ناحية هو قلق بشأن الامتحان ولابد ان يقرأ بجد، ومن ناحية اخرى تنتابه الرغبة في نفس الوقت لزيارة عائلته، وربما ايضا هو قلق على مالديه من نقود. وربما هناك دوافع ورغبات اخرى تتصارع كلها في ذهنه في وقت واحد. </a:t>
            </a:r>
            <a:endParaRPr lang="ar-IQ" sz="2400" dirty="0" smtClean="0">
              <a:latin typeface="Simplified Arabic" panose="02020603050405020304" pitchFamily="18" charset="-78"/>
              <a:cs typeface="Simplified Arabic" panose="02020603050405020304" pitchFamily="18" charset="-78"/>
            </a:endParaRPr>
          </a:p>
          <a:p>
            <a:pPr marL="0" indent="0" algn="just" rtl="1">
              <a:buNone/>
            </a:pPr>
            <a:r>
              <a:rPr lang="ar-SA" sz="2400" dirty="0" smtClean="0">
                <a:latin typeface="Simplified Arabic" panose="02020603050405020304" pitchFamily="18" charset="-78"/>
                <a:cs typeface="Simplified Arabic" panose="02020603050405020304" pitchFamily="18" charset="-78"/>
              </a:rPr>
              <a:t>من </a:t>
            </a:r>
            <a:r>
              <a:rPr lang="ar-SA" sz="2400" dirty="0">
                <a:latin typeface="Simplified Arabic" panose="02020603050405020304" pitchFamily="18" charset="-78"/>
                <a:cs typeface="Simplified Arabic" panose="02020603050405020304" pitchFamily="18" charset="-78"/>
              </a:rPr>
              <a:t>الناحية العملية هو لايستطيع تلبية كل هذه الرغبات والدوافع وفي نفس الوقت، هو لايستطيع الا ان ينفذ احدها فقط.</a:t>
            </a: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593636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184</TotalTime>
  <Words>924</Words>
  <Application>Microsoft Office PowerPoint</Application>
  <PresentationFormat>Widescreen</PresentationFormat>
  <Paragraphs>25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Century Gothic</vt:lpstr>
      <vt:lpstr>Simplified Arabic</vt:lpstr>
      <vt:lpstr>Tahoma</vt:lpstr>
      <vt:lpstr>Wingdings 3</vt:lpstr>
      <vt:lpstr>Wisp</vt:lpstr>
      <vt:lpstr>الدوافع والسلوك  Motives and Behavior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ANGELUS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الدوافع الفسلجية  Physiological Motives  </dc:title>
  <dc:creator>Rifaat Jasseem</dc:creator>
  <cp:lastModifiedBy>Rifaat Jasseem</cp:lastModifiedBy>
  <cp:revision>11</cp:revision>
  <dcterms:created xsi:type="dcterms:W3CDTF">2020-06-12T03:07:23Z</dcterms:created>
  <dcterms:modified xsi:type="dcterms:W3CDTF">2020-06-12T20:06:28Z</dcterms:modified>
</cp:coreProperties>
</file>